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2" r:id="rId1"/>
  </p:sldMasterIdLst>
  <p:notesMasterIdLst>
    <p:notesMasterId r:id="rId11"/>
  </p:notesMasterIdLst>
  <p:sldIdLst>
    <p:sldId id="256" r:id="rId2"/>
    <p:sldId id="257" r:id="rId3"/>
    <p:sldId id="258" r:id="rId4"/>
    <p:sldId id="266" r:id="rId5"/>
    <p:sldId id="267" r:id="rId6"/>
    <p:sldId id="259" r:id="rId7"/>
    <p:sldId id="261" r:id="rId8"/>
    <p:sldId id="263" r:id="rId9"/>
    <p:sldId id="265" r:id="rId10"/>
  </p:sldIdLst>
  <p:sldSz cx="14630400" cy="8229600"/>
  <p:notesSz cx="8229600" cy="14630400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Inter" panose="020B0604020202020204" charset="0"/>
      <p:regular r:id="rId16"/>
    </p:embeddedFont>
    <p:embeddedFont>
      <p:font typeface="Manrope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2455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CB53D-0A92-AC37-B2E4-6B4E7089B6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9E3A5C-65AF-114C-A774-D8AEC1CEF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7B6A4-2021-E2B3-53D3-540852283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9A5E2-35A6-1A99-A6F7-768883C3E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C3A3F-A654-6C67-A16D-F89F29290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86150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80891-F4E1-DBEF-3691-0ED5ABA6B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9C8DFD-3E87-3580-4D2F-792935143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5C135-D0B6-D018-C243-7F64D1000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8956A-3EC8-6A8E-A953-09B57F1E6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694D4-EDFD-456F-1746-5A296FC9B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7705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B7C31-0FD8-FA58-A95B-84D7E5391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7C26EA-94BE-C987-750D-9A441FE1C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0735E-CEBD-268D-6D93-3E091DFE3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3EEF4-EC07-B580-406B-3190A6551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18001-CF4C-B411-8A2A-7D4BC90AD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37485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768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8481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78321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53663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920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7227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5815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9CD1D-B4E8-7AD0-2C85-85BB4C96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CDAC-7EF7-C4DE-3A2A-59A3C1A27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E2831-53FD-9860-1235-1B52E700B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C85D5-D218-30A4-5C9B-8EAF88083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75698-51EE-FE45-98BC-E91DED0C2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38544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F6F3-D09C-9E7D-3250-7A290A269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E4966-0E64-576B-8E2E-80E79D0B2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0FDF9-EB82-00C2-916E-8E31BEACE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BB77D-1D37-0134-E858-F4DCEF20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83F8A-40D4-A7B8-9B46-B0D1B1B1D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94271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EDF30-CE64-7140-539B-2D3C3B33D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F6B38-3E1C-D070-23BA-D557C21466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D9948B-A977-5B7B-775F-0C994F8C4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D5D0D5-8A44-A75E-A77B-458BC2CDE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387F76-161E-1234-DA2B-BDAE00BE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265B6A-E490-1B98-7223-1C5C4CF95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5793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4492-1082-15DC-2D4C-825C9D59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A84C9-C41E-D0C7-AC2F-853850370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7F62C-3461-1C04-1C0B-917430D3A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2832C3-20BD-7717-9974-F92E75A8F2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1CFB6C-7900-995D-D771-328845ECE1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5515-2903-38B5-E104-3B22BF369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5A8DDD-25BD-ECBD-1F8C-05A95AFC8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067064-D29B-1C03-8771-4D79D7A62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90742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6AD92-0D7C-F9C9-0E48-FEBACEE34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276E9C-1112-132B-9EB3-7EE5E86FB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E4499-840B-7088-49B5-8DF35B91F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80DB13-242A-FC50-7AA1-8750C4871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71232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BEE471-2FBC-AD32-8E41-49AC276C9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7D78F1-A597-E2A8-1FE2-7642B192E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CC96B4-D7D6-EB1A-09C2-F1756DBE1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61010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7A434-9043-976F-3139-3562C0D58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56342-8C5F-A2DC-F0A5-2E7D0A4DE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65BD91-6A09-C28F-193E-DD3145702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D39AB1-7633-3A96-844E-0D9E060C2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C4010-27C1-D2FA-136F-CBB2D7439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0D9328-86FE-BCED-E7DB-B35A2E731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33914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6A7C8-73D8-AA0C-3902-4A08328E1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15F531-36BE-7D80-075E-7B5BBA1152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9A11C-23DE-99F2-9840-4D07DCE8FF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DC1580-F756-D9D6-5B6F-888CC460E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FDA53-1ADD-165C-AF49-3ACAB56CF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90292-5A12-C75E-7A80-8232FB617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2503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C3F8A3-7278-04D0-71A4-424C456B3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3A53A-8C7D-26DE-2EFE-3E7C94595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3C826-A33E-83A9-ACBA-8436C28A7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11/21/2025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DB2EF-74E9-8F4A-48E1-78DD1C3329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2CD27-1AEC-341A-91A7-8485D7726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899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9" r:id="rId16"/>
    <p:sldLayoutId id="2147483701" r:id="rId17"/>
    <p:sldLayoutId id="2147483703" r:id="rId18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3190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API Gateway in Java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40185"/>
            <a:ext cx="63829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Your First Steps into Microservices Architecture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688" y="775581"/>
            <a:ext cx="5658683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4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is an API Gateway?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552688" y="2101740"/>
            <a:ext cx="270307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3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Front Door Concept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52688" y="2610201"/>
            <a:ext cx="6569869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Single entry point for all client requests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552688" y="3004775"/>
            <a:ext cx="6569869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Routes traffic to correct microservices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552688" y="3312551"/>
            <a:ext cx="6569869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Hides backend complexity from clients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552688" y="3620328"/>
            <a:ext cx="6569869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Manages communication patterns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552688" y="3928104"/>
            <a:ext cx="6569869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Solves "spaghetti" architecture problems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6704" y="1618416"/>
            <a:ext cx="6569869" cy="6569869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45331" y="5844977"/>
            <a:ext cx="2869168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Think Like a Hotel Receptionist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45331" y="6200775"/>
            <a:ext cx="6569869" cy="505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Guests ask for Room 101 → Receptionist directs, handles check-in, manages everything seamlessly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9393"/>
            <a:ext cx="97402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Traffic Flows Through Gateway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68334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02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 Request</a:t>
            </a:r>
            <a:endParaRPr lang="en-US" sz="2800" dirty="0"/>
          </a:p>
        </p:txBody>
      </p:sp>
      <p:sp>
        <p:nvSpPr>
          <p:cNvPr id="6" name="Text 2"/>
          <p:cNvSpPr/>
          <p:nvPr/>
        </p:nvSpPr>
        <p:spPr>
          <a:xfrm>
            <a:off x="1020604" y="6392823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Mobile app, web browser, or external service sends request</a:t>
            </a:r>
            <a:endParaRPr lang="en-US" sz="2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768334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902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API Gateway</a:t>
            </a:r>
            <a:endParaRPr lang="en-US" sz="2800" dirty="0"/>
          </a:p>
        </p:txBody>
      </p:sp>
      <p:sp>
        <p:nvSpPr>
          <p:cNvPr id="9" name="Text 4"/>
          <p:cNvSpPr/>
          <p:nvPr/>
        </p:nvSpPr>
        <p:spPr>
          <a:xfrm>
            <a:off x="5368171" y="6392823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Routes, authenticates, and processes the request</a:t>
            </a:r>
            <a:endParaRPr lang="en-US" sz="20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768334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902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Microservices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9715738" y="6392823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Independent services handle specific business logic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199940" y="-3199426"/>
            <a:ext cx="8229600" cy="14629480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773" y="0"/>
            <a:ext cx="10885015" cy="8229086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379389" y="-2023008"/>
            <a:ext cx="5873477" cy="14632255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diagram of a customer service&#10;&#10;AI-generated content may be incorrect.">
            <a:extLst>
              <a:ext uri="{FF2B5EF4-FFF2-40B4-BE49-F238E27FC236}">
                <a16:creationId xmlns:a16="http://schemas.microsoft.com/office/drawing/2014/main" id="{B0A645CD-E023-DF67-1C2E-A5BDDFD50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82623" y="513"/>
            <a:ext cx="8244858" cy="8244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616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6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7" name="Rectangle 207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9" name="Rectangle 207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199940" y="-3199426"/>
            <a:ext cx="8229600" cy="14629480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1" name="Rectangle 208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773" y="0"/>
            <a:ext cx="10885015" cy="8229086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3" name="Rectangle 208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379389" y="-2023008"/>
            <a:ext cx="5873477" cy="14632255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A diagram of a customer service&#10;&#10;AI-generated content may be incorrect.">
            <a:extLst>
              <a:ext uri="{FF2B5EF4-FFF2-40B4-BE49-F238E27FC236}">
                <a16:creationId xmlns:a16="http://schemas.microsoft.com/office/drawing/2014/main" id="{B5D8A73E-272C-94FC-8EFC-8885A7EBA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26085" y="25685"/>
            <a:ext cx="82296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1209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425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10024" y="332899"/>
            <a:ext cx="4412694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36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 bother API Gateway?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5910024" y="892731"/>
            <a:ext cx="8296751" cy="1500902"/>
          </a:xfrm>
          <a:prstGeom prst="roundRect">
            <a:avLst>
              <a:gd name="adj" fmla="val 7260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 sz="4000"/>
          </a:p>
        </p:txBody>
      </p:sp>
      <p:sp>
        <p:nvSpPr>
          <p:cNvPr id="5" name="Shape 2"/>
          <p:cNvSpPr/>
          <p:nvPr/>
        </p:nvSpPr>
        <p:spPr>
          <a:xfrm>
            <a:off x="6038612" y="1021318"/>
            <a:ext cx="363141" cy="363141"/>
          </a:xfrm>
          <a:prstGeom prst="roundRect">
            <a:avLst>
              <a:gd name="adj" fmla="val 25177784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 sz="400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38505" y="1121093"/>
            <a:ext cx="163354" cy="16335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30341" y="1202770"/>
            <a:ext cx="1815941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3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</a:t>
            </a:r>
            <a:endParaRPr lang="en-US" sz="3200" dirty="0"/>
          </a:p>
        </p:txBody>
      </p:sp>
      <p:sp>
        <p:nvSpPr>
          <p:cNvPr id="8" name="Text 4"/>
          <p:cNvSpPr/>
          <p:nvPr/>
        </p:nvSpPr>
        <p:spPr>
          <a:xfrm>
            <a:off x="6086738" y="1610115"/>
            <a:ext cx="8039576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Centralised authentication with JWT tokens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6086738" y="1975030"/>
            <a:ext cx="8039576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Single authorisation point for all services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5910024" y="2514600"/>
            <a:ext cx="8296751" cy="1500902"/>
          </a:xfrm>
          <a:prstGeom prst="roundRect">
            <a:avLst>
              <a:gd name="adj" fmla="val 7260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 sz="4000"/>
          </a:p>
        </p:txBody>
      </p:sp>
      <p:sp>
        <p:nvSpPr>
          <p:cNvPr id="11" name="Shape 7"/>
          <p:cNvSpPr/>
          <p:nvPr/>
        </p:nvSpPr>
        <p:spPr>
          <a:xfrm>
            <a:off x="6038612" y="2643188"/>
            <a:ext cx="363141" cy="363141"/>
          </a:xfrm>
          <a:prstGeom prst="roundRect">
            <a:avLst>
              <a:gd name="adj" fmla="val 25177784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 sz="400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38505" y="2742962"/>
            <a:ext cx="163354" cy="16335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6501646" y="2789669"/>
            <a:ext cx="1815941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3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Load Balancing</a:t>
            </a:r>
            <a:endParaRPr lang="en-US" sz="3200" dirty="0"/>
          </a:p>
        </p:txBody>
      </p:sp>
      <p:sp>
        <p:nvSpPr>
          <p:cNvPr id="14" name="Text 9"/>
          <p:cNvSpPr/>
          <p:nvPr/>
        </p:nvSpPr>
        <p:spPr>
          <a:xfrm>
            <a:off x="6117237" y="3311356"/>
            <a:ext cx="8039576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Distributes traffic evenly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6126032" y="3596342"/>
            <a:ext cx="8039576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Prevents service overload</a:t>
            </a:r>
            <a:endParaRPr lang="en-US" sz="1600" dirty="0"/>
          </a:p>
        </p:txBody>
      </p:sp>
      <p:sp>
        <p:nvSpPr>
          <p:cNvPr id="16" name="Shape 11"/>
          <p:cNvSpPr/>
          <p:nvPr/>
        </p:nvSpPr>
        <p:spPr>
          <a:xfrm>
            <a:off x="5910024" y="4136469"/>
            <a:ext cx="8296751" cy="1500902"/>
          </a:xfrm>
          <a:prstGeom prst="roundRect">
            <a:avLst>
              <a:gd name="adj" fmla="val 7260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 sz="4000"/>
          </a:p>
        </p:txBody>
      </p:sp>
      <p:sp>
        <p:nvSpPr>
          <p:cNvPr id="17" name="Shape 12"/>
          <p:cNvSpPr/>
          <p:nvPr/>
        </p:nvSpPr>
        <p:spPr>
          <a:xfrm>
            <a:off x="6038612" y="4265057"/>
            <a:ext cx="363141" cy="363141"/>
          </a:xfrm>
          <a:prstGeom prst="roundRect">
            <a:avLst>
              <a:gd name="adj" fmla="val 25177784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 sz="400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38505" y="4364831"/>
            <a:ext cx="163354" cy="163354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6530341" y="4420042"/>
            <a:ext cx="1815941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3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Rate Limiting</a:t>
            </a:r>
            <a:endParaRPr lang="en-US" sz="3200" dirty="0"/>
          </a:p>
        </p:txBody>
      </p:sp>
      <p:sp>
        <p:nvSpPr>
          <p:cNvPr id="20" name="Text 14"/>
          <p:cNvSpPr/>
          <p:nvPr/>
        </p:nvSpPr>
        <p:spPr>
          <a:xfrm>
            <a:off x="6138505" y="4895193"/>
            <a:ext cx="8039576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Controls request frequency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6138505" y="5227769"/>
            <a:ext cx="8039576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Prevents spam attacks</a:t>
            </a:r>
            <a:endParaRPr lang="en-US" sz="1600" dirty="0"/>
          </a:p>
        </p:txBody>
      </p:sp>
      <p:sp>
        <p:nvSpPr>
          <p:cNvPr id="22" name="Shape 16"/>
          <p:cNvSpPr/>
          <p:nvPr/>
        </p:nvSpPr>
        <p:spPr>
          <a:xfrm>
            <a:off x="5899750" y="5748065"/>
            <a:ext cx="8296751" cy="1500902"/>
          </a:xfrm>
          <a:prstGeom prst="roundRect">
            <a:avLst>
              <a:gd name="adj" fmla="val 7260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 sz="4000"/>
          </a:p>
        </p:txBody>
      </p:sp>
      <p:sp>
        <p:nvSpPr>
          <p:cNvPr id="23" name="Shape 17"/>
          <p:cNvSpPr/>
          <p:nvPr/>
        </p:nvSpPr>
        <p:spPr>
          <a:xfrm>
            <a:off x="6038612" y="5886926"/>
            <a:ext cx="363141" cy="363141"/>
          </a:xfrm>
          <a:prstGeom prst="roundRect">
            <a:avLst>
              <a:gd name="adj" fmla="val 25177784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 sz="4000"/>
          </a:p>
        </p:txBody>
      </p:sp>
      <p:pic>
        <p:nvPicPr>
          <p:cNvPr id="24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138505" y="5986701"/>
            <a:ext cx="163354" cy="163354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6501645" y="6039484"/>
            <a:ext cx="1815941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3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Monitoring</a:t>
            </a:r>
            <a:endParaRPr lang="en-US" sz="3200" dirty="0"/>
          </a:p>
        </p:txBody>
      </p:sp>
      <p:sp>
        <p:nvSpPr>
          <p:cNvPr id="26" name="Text 19"/>
          <p:cNvSpPr/>
          <p:nvPr/>
        </p:nvSpPr>
        <p:spPr>
          <a:xfrm>
            <a:off x="6138505" y="6573738"/>
            <a:ext cx="8039576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Centralised logging for debugging</a:t>
            </a:r>
            <a:endParaRPr lang="en-US" sz="1600" dirty="0"/>
          </a:p>
        </p:txBody>
      </p:sp>
      <p:sp>
        <p:nvSpPr>
          <p:cNvPr id="27" name="Text 20"/>
          <p:cNvSpPr/>
          <p:nvPr/>
        </p:nvSpPr>
        <p:spPr>
          <a:xfrm>
            <a:off x="6138505" y="6911352"/>
            <a:ext cx="8039576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Easy traffic analysis</a:t>
            </a:r>
            <a:endParaRPr lang="en-US" sz="1600" dirty="0"/>
          </a:p>
        </p:txBody>
      </p:sp>
      <p:sp>
        <p:nvSpPr>
          <p:cNvPr id="28" name="Shape 21"/>
          <p:cNvSpPr/>
          <p:nvPr/>
        </p:nvSpPr>
        <p:spPr>
          <a:xfrm>
            <a:off x="5910024" y="7623094"/>
            <a:ext cx="8584489" cy="476607"/>
          </a:xfrm>
          <a:prstGeom prst="roundRect">
            <a:avLst>
              <a:gd name="adj" fmla="val 21184"/>
            </a:avLst>
          </a:prstGeom>
          <a:solidFill>
            <a:srgbClr val="FFC4B3"/>
          </a:solidFill>
          <a:ln/>
        </p:spPr>
        <p:txBody>
          <a:bodyPr/>
          <a:lstStyle/>
          <a:p>
            <a:endParaRPr lang="en-US" sz="4000"/>
          </a:p>
        </p:txBody>
      </p:sp>
      <p:pic>
        <p:nvPicPr>
          <p:cNvPr id="29" name="Image 5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43445" y="7740429"/>
            <a:ext cx="151328" cy="120968"/>
          </a:xfrm>
          <a:prstGeom prst="rect">
            <a:avLst/>
          </a:prstGeom>
        </p:spPr>
      </p:pic>
      <p:sp>
        <p:nvSpPr>
          <p:cNvPr id="30" name="Text 22"/>
          <p:cNvSpPr/>
          <p:nvPr/>
        </p:nvSpPr>
        <p:spPr>
          <a:xfrm>
            <a:off x="6295668" y="7740253"/>
            <a:ext cx="7782520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Without gateway: chaos! With gateway: organised traffic management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386" y="812800"/>
            <a:ext cx="7239595" cy="545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Building It in Java: Your Tech Stack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11386" y="1895079"/>
            <a:ext cx="174665" cy="21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11386" y="2158782"/>
            <a:ext cx="7921228" cy="2286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11386" y="2280345"/>
            <a:ext cx="3050143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Choose Your Framework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11386" y="2718019"/>
            <a:ext cx="79212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Spring Cloud Gateway</a:t>
            </a: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– Modern, reactive, non-blocking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11386" y="3373874"/>
            <a:ext cx="174665" cy="21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11386" y="3647837"/>
            <a:ext cx="7921228" cy="2286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11386" y="3780830"/>
            <a:ext cx="2620566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Dependencies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11386" y="4213146"/>
            <a:ext cx="79212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Include </a:t>
            </a:r>
            <a:r>
              <a:rPr lang="en-US" sz="13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spring-cloud-starter-gateway</a:t>
            </a: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in your </a:t>
            </a:r>
            <a:r>
              <a:rPr lang="en-US" sz="13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pom.xml</a:t>
            </a: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file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611386" y="4798219"/>
            <a:ext cx="174665" cy="21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611386" y="5072182"/>
            <a:ext cx="7921228" cy="2286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11386" y="5205174"/>
            <a:ext cx="2620566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Configure Routes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611386" y="5637490"/>
            <a:ext cx="79212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Define routing rules in </a:t>
            </a:r>
            <a:r>
              <a:rPr lang="en-US" sz="13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application.yml</a:t>
            </a: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configuration file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611386" y="6222563"/>
            <a:ext cx="174665" cy="21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350" dirty="0"/>
          </a:p>
        </p:txBody>
      </p:sp>
      <p:sp>
        <p:nvSpPr>
          <p:cNvPr id="18" name="Shape 15"/>
          <p:cNvSpPr/>
          <p:nvPr/>
        </p:nvSpPr>
        <p:spPr>
          <a:xfrm>
            <a:off x="611386" y="6496526"/>
            <a:ext cx="7921228" cy="2286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611386" y="6629519"/>
            <a:ext cx="2620566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Filters</a:t>
            </a:r>
            <a:endParaRPr lang="en-US" sz="2050" dirty="0"/>
          </a:p>
        </p:txBody>
      </p:sp>
      <p:sp>
        <p:nvSpPr>
          <p:cNvPr id="20" name="Text 17"/>
          <p:cNvSpPr/>
          <p:nvPr/>
        </p:nvSpPr>
        <p:spPr>
          <a:xfrm>
            <a:off x="611386" y="7061835"/>
            <a:ext cx="79212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Add custom logic for authentication, logging, transformation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3286" y="450413"/>
            <a:ext cx="5821442" cy="511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 Configuration Example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3286" y="1027867"/>
            <a:ext cx="3588068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Routing users service requests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573286" y="1580675"/>
            <a:ext cx="7997428" cy="1037397"/>
          </a:xfrm>
          <a:prstGeom prst="roundRect">
            <a:avLst>
              <a:gd name="adj" fmla="val 6296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565190" y="1580674"/>
            <a:ext cx="8013621" cy="2353269"/>
          </a:xfrm>
          <a:prstGeom prst="roundRect">
            <a:avLst>
              <a:gd name="adj" fmla="val 1049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28901" y="1703427"/>
            <a:ext cx="7686199" cy="2096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spring: 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cloud:    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gateway:      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routes:        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- id: user-service          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</a:t>
            </a:r>
            <a:r>
              <a:rPr lang="en-US" sz="1250" dirty="0" err="1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uri</a:t>
            </a: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: http://localhost:8081          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predicates:            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- Path=/users/**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757476" y="4106823"/>
            <a:ext cx="22860" cy="3672483"/>
          </a:xfrm>
          <a:prstGeom prst="roundRect">
            <a:avLst>
              <a:gd name="adj" fmla="val 644984"/>
            </a:avLst>
          </a:prstGeom>
          <a:solidFill>
            <a:srgbClr val="000000">
              <a:alpha val="8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918865" y="4279583"/>
            <a:ext cx="491371" cy="22860"/>
          </a:xfrm>
          <a:prstGeom prst="roundRect">
            <a:avLst>
              <a:gd name="adj" fmla="val 644984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73226" y="4106823"/>
            <a:ext cx="368498" cy="368498"/>
          </a:xfrm>
          <a:prstGeom prst="roundRect">
            <a:avLst>
              <a:gd name="adj" fmla="val 4001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34603" y="4137481"/>
            <a:ext cx="245626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576626" y="4163020"/>
            <a:ext cx="2047756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 Request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576626" y="4517231"/>
            <a:ext cx="6994088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 /users/123</a:t>
            </a:r>
            <a:endParaRPr lang="en-US" sz="1250" dirty="0"/>
          </a:p>
        </p:txBody>
      </p:sp>
      <p:sp>
        <p:nvSpPr>
          <p:cNvPr id="14" name="Shape 11"/>
          <p:cNvSpPr/>
          <p:nvPr/>
        </p:nvSpPr>
        <p:spPr>
          <a:xfrm>
            <a:off x="918865" y="5279588"/>
            <a:ext cx="491371" cy="22860"/>
          </a:xfrm>
          <a:prstGeom prst="roundRect">
            <a:avLst>
              <a:gd name="adj" fmla="val 644984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573226" y="5106829"/>
            <a:ext cx="368498" cy="368498"/>
          </a:xfrm>
          <a:prstGeom prst="roundRect">
            <a:avLst>
              <a:gd name="adj" fmla="val 4001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634603" y="5137487"/>
            <a:ext cx="245626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1576626" y="5163026"/>
            <a:ext cx="2047756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Gateway Matches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576626" y="5517237"/>
            <a:ext cx="6994088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Path predicate: </a:t>
            </a: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/users/**</a:t>
            </a:r>
            <a:endParaRPr lang="en-US" sz="1250" dirty="0"/>
          </a:p>
        </p:txBody>
      </p:sp>
      <p:sp>
        <p:nvSpPr>
          <p:cNvPr id="19" name="Shape 16"/>
          <p:cNvSpPr/>
          <p:nvPr/>
        </p:nvSpPr>
        <p:spPr>
          <a:xfrm>
            <a:off x="918865" y="6279594"/>
            <a:ext cx="491371" cy="22860"/>
          </a:xfrm>
          <a:prstGeom prst="roundRect">
            <a:avLst>
              <a:gd name="adj" fmla="val 644984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7"/>
          <p:cNvSpPr/>
          <p:nvPr/>
        </p:nvSpPr>
        <p:spPr>
          <a:xfrm>
            <a:off x="573226" y="6106835"/>
            <a:ext cx="368498" cy="368498"/>
          </a:xfrm>
          <a:prstGeom prst="roundRect">
            <a:avLst>
              <a:gd name="adj" fmla="val 4001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34603" y="6137493"/>
            <a:ext cx="245626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1900" dirty="0"/>
          </a:p>
        </p:txBody>
      </p:sp>
      <p:sp>
        <p:nvSpPr>
          <p:cNvPr id="22" name="Text 19"/>
          <p:cNvSpPr/>
          <p:nvPr/>
        </p:nvSpPr>
        <p:spPr>
          <a:xfrm>
            <a:off x="1576626" y="6163032"/>
            <a:ext cx="2047756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Routes To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576626" y="6517243"/>
            <a:ext cx="6994088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localhost:8081</a:t>
            </a:r>
            <a:endParaRPr lang="en-US" sz="1250" dirty="0"/>
          </a:p>
        </p:txBody>
      </p:sp>
      <p:sp>
        <p:nvSpPr>
          <p:cNvPr id="24" name="Shape 21"/>
          <p:cNvSpPr/>
          <p:nvPr/>
        </p:nvSpPr>
        <p:spPr>
          <a:xfrm>
            <a:off x="918865" y="7279600"/>
            <a:ext cx="491371" cy="22860"/>
          </a:xfrm>
          <a:prstGeom prst="roundRect">
            <a:avLst>
              <a:gd name="adj" fmla="val 644984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2"/>
          <p:cNvSpPr/>
          <p:nvPr/>
        </p:nvSpPr>
        <p:spPr>
          <a:xfrm>
            <a:off x="573226" y="7106841"/>
            <a:ext cx="368498" cy="368498"/>
          </a:xfrm>
          <a:prstGeom prst="roundRect">
            <a:avLst>
              <a:gd name="adj" fmla="val 4001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634603" y="7137499"/>
            <a:ext cx="245626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1900" dirty="0"/>
          </a:p>
        </p:txBody>
      </p:sp>
      <p:sp>
        <p:nvSpPr>
          <p:cNvPr id="27" name="Text 24"/>
          <p:cNvSpPr/>
          <p:nvPr/>
        </p:nvSpPr>
        <p:spPr>
          <a:xfrm>
            <a:off x="1576626" y="7163038"/>
            <a:ext cx="2047756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Returns Response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576626" y="7517249"/>
            <a:ext cx="6994088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User data back to client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922" y="756642"/>
            <a:ext cx="6900505" cy="630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Takeaways &amp; Next Steps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05922" y="1689616"/>
            <a:ext cx="3765232" cy="2586514"/>
          </a:xfrm>
          <a:prstGeom prst="roundRect">
            <a:avLst>
              <a:gd name="adj" fmla="val 7019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15233" y="1898928"/>
            <a:ext cx="3346609" cy="756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Gateway = Your Traffic Manager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915233" y="2776180"/>
            <a:ext cx="3346609" cy="967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Single entry point for routing, security, and intelligent request handling in microservices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672846" y="1689616"/>
            <a:ext cx="3765232" cy="2586514"/>
          </a:xfrm>
          <a:prstGeom prst="roundRect">
            <a:avLst>
              <a:gd name="adj" fmla="val 7019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882158" y="1898928"/>
            <a:ext cx="3346609" cy="756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Spring Cloud Makes It Easy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4882158" y="2776180"/>
            <a:ext cx="3346609" cy="1290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Start with simple route configuration, then level up with custom filters and advanced features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05922" y="4477822"/>
            <a:ext cx="7732157" cy="1240393"/>
          </a:xfrm>
          <a:prstGeom prst="roundRect">
            <a:avLst>
              <a:gd name="adj" fmla="val 14636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15233" y="4687133"/>
            <a:ext cx="4338280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 Benefits for Your Projects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915233" y="5186243"/>
            <a:ext cx="7313533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Faster deployments, safer applications, easier scaling for team projects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05922" y="6020753"/>
            <a:ext cx="4034433" cy="504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Ready to Practice?</a:t>
            </a:r>
            <a:endParaRPr lang="en-US" sz="3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495</TotalTime>
  <Words>352</Words>
  <Application>Microsoft Office PowerPoint</Application>
  <PresentationFormat>Custom</PresentationFormat>
  <Paragraphs>82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Manrope</vt:lpstr>
      <vt:lpstr>Inter</vt:lpstr>
      <vt:lpstr>Consolas</vt:lpstr>
      <vt:lpstr>Aptos Display</vt:lpstr>
      <vt:lpstr>Inter Light</vt:lpstr>
      <vt:lpstr>Arial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Aditya Gaikwad</cp:lastModifiedBy>
  <cp:revision>5</cp:revision>
  <dcterms:created xsi:type="dcterms:W3CDTF">2025-11-19T16:02:06Z</dcterms:created>
  <dcterms:modified xsi:type="dcterms:W3CDTF">2025-11-21T03:03:19Z</dcterms:modified>
</cp:coreProperties>
</file>